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9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289" r:id="rId4"/>
    <p:sldId id="290" r:id="rId5"/>
    <p:sldId id="288" r:id="rId6"/>
  </p:sldIdLst>
  <p:sldSz cx="9144000" cy="6858000" type="screen4x3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884"/>
    <a:srgbClr val="5EB5C6"/>
    <a:srgbClr val="64B7C8"/>
    <a:srgbClr val="81AFAE"/>
    <a:srgbClr val="55B1C3"/>
    <a:srgbClr val="67B9C9"/>
    <a:srgbClr val="2E5C8A"/>
    <a:srgbClr val="006699"/>
    <a:srgbClr val="33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721" autoAdjust="0"/>
  </p:normalViewPr>
  <p:slideViewPr>
    <p:cSldViewPr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9" d="100"/>
          <a:sy n="129" d="100"/>
        </p:scale>
        <p:origin x="1626" y="12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0398C68-4F0C-4F31-B2F1-FA93C8D2E514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 bwMode="auto">
          <a:xfrm>
            <a:off x="0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 bwMode="auto">
          <a:xfrm>
            <a:off x="5621696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</a:defRPr>
            </a:lvl1pPr>
          </a:lstStyle>
          <a:p>
            <a:fld id="{2B4998D2-D09D-4B2C-A7F3-9E6305D963E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8403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8819AA6-5F34-4792-ACA1-2C053F8C1A48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91266" tIns="45633" rIns="91266" bIns="45633"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92201" y="3228706"/>
            <a:ext cx="7942238" cy="305911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 bwMode="auto">
          <a:xfrm>
            <a:off x="0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 bwMode="auto">
          <a:xfrm>
            <a:off x="5621696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</a:defRPr>
            </a:lvl1pPr>
          </a:lstStyle>
          <a:p>
            <a:fld id="{CD51196F-D0AC-4468-838D-E3DCF6C0702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12758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287" indent="-2841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39708" indent="-2269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6861" indent="-2269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2427" indent="-2269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09580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66733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3886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1039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7E47F1-B10A-437C-8B66-EA0CACCB1B82}" type="slidenum">
              <a:rPr lang="en-US" altLang="cs-CZ" sz="1800"/>
              <a:pPr>
                <a:spcBef>
                  <a:spcPct val="0"/>
                </a:spcBef>
              </a:pPr>
              <a:t>1</a:t>
            </a:fld>
            <a:endParaRPr lang="en-US" altLang="cs-CZ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1598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3126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0" y="900113"/>
            <a:ext cx="8481144" cy="690562"/>
            <a:chOff x="0" y="900113"/>
            <a:chExt cx="8481144" cy="690562"/>
          </a:xfrm>
        </p:grpSpPr>
        <p:sp>
          <p:nvSpPr>
            <p:cNvPr id="8" name="Obdélník 7"/>
            <p:cNvSpPr/>
            <p:nvPr/>
          </p:nvSpPr>
          <p:spPr>
            <a:xfrm>
              <a:off x="0" y="900113"/>
              <a:ext cx="5220072" cy="690562"/>
            </a:xfrm>
            <a:prstGeom prst="rect">
              <a:avLst/>
            </a:prstGeom>
            <a:solidFill>
              <a:srgbClr val="2C5884"/>
            </a:solidFill>
            <a:ln>
              <a:solidFill>
                <a:srgbClr val="2C58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9" name="Obrázek 3" descr="logoMD_min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900113"/>
              <a:ext cx="2757016" cy="690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852000" y="5240080"/>
            <a:ext cx="5292000" cy="709200"/>
          </a:xfrm>
          <a:prstGeom prst="rect">
            <a:avLst/>
          </a:prstGeom>
          <a:solidFill>
            <a:srgbClr val="64B7C8"/>
          </a:solidFill>
        </p:spPr>
        <p:txBody>
          <a:bodyPr rIns="180000"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cs-CZ" sz="2000" kern="1200" dirty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</a:lstStyle>
          <a:p>
            <a:pPr algn="r"/>
            <a:r>
              <a:rPr lang="cs-CZ" sz="2000" dirty="0" smtClean="0">
                <a:solidFill>
                  <a:schemeClr val="bg1"/>
                </a:solidFill>
                <a:latin typeface="+mn-lt"/>
              </a:rPr>
              <a:t># jméno</a:t>
            </a:r>
            <a:br>
              <a:rPr lang="cs-CZ" sz="2000" dirty="0" smtClean="0">
                <a:solidFill>
                  <a:schemeClr val="bg1"/>
                </a:solidFill>
                <a:latin typeface="+mn-lt"/>
              </a:rPr>
            </a:br>
            <a:r>
              <a:rPr lang="cs-CZ" sz="2000" dirty="0" smtClean="0">
                <a:solidFill>
                  <a:schemeClr val="bg1"/>
                </a:solidFill>
                <a:latin typeface="+mn-lt"/>
              </a:rPr>
              <a:t>Odbor drážní a vodní dopravy</a:t>
            </a:r>
            <a:endParaRPr lang="cs-CZ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1" y="3645024"/>
            <a:ext cx="8367918" cy="914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lang="cs-CZ" sz="4000" b="1" kern="1200" baseline="0" dirty="0" smtClean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>
              <a:defRPr lang="cs-CZ" sz="4000" b="1" kern="1200" dirty="0" smtClean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cs-CZ" dirty="0" smtClean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210591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3825"/>
            <a:ext cx="1673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293837" y="2925763"/>
            <a:ext cx="4849200" cy="864000"/>
          </a:xfrm>
          <a:prstGeom prst="rect">
            <a:avLst/>
          </a:prstGeom>
          <a:solidFill>
            <a:srgbClr val="64B7C8"/>
          </a:solidFill>
        </p:spPr>
        <p:txBody>
          <a:bodyPr anchor="ctr">
            <a:normAutofit/>
          </a:bodyPr>
          <a:lstStyle>
            <a:lvl1pPr marL="0" indent="0" algn="l" defTabSz="685800" rtl="0" eaLnBrk="1" fontAlgn="base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None/>
              <a:defRPr lang="cs-CZ" sz="2400" b="1" i="0" u="none" kern="1200" baseline="0" dirty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Kontakt:</a:t>
            </a:r>
            <a:br>
              <a:rPr lang="cs-CZ" dirty="0" smtClean="0"/>
            </a:br>
            <a:r>
              <a:rPr lang="cs-CZ" sz="2400" b="1" kern="1200" dirty="0" smtClean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rPr>
              <a:t>Jmeno.prijmeni@mdcr.cz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87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3825"/>
            <a:ext cx="1673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" y="777032"/>
            <a:ext cx="9143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Nadpis 13"/>
          <p:cNvSpPr>
            <a:spLocks noGrp="1"/>
          </p:cNvSpPr>
          <p:nvPr>
            <p:ph type="title" hasCustomPrompt="1"/>
          </p:nvPr>
        </p:nvSpPr>
        <p:spPr>
          <a:xfrm>
            <a:off x="6971761" y="744665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Název </a:t>
            </a:r>
            <a:r>
              <a:rPr lang="cs-CZ" dirty="0" err="1" smtClean="0"/>
              <a:t>slidu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79387" y="1412776"/>
            <a:ext cx="8802687" cy="53285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rgbClr val="5EB5C6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rgbClr val="81AFAE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57929" y="6376243"/>
            <a:ext cx="41830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1pPr>
          </a:lstStyle>
          <a:p>
            <a:fld id="{111ADC0F-D9D6-4EB9-A4F9-243074331B15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08421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3825"/>
            <a:ext cx="1673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07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1ADC0F-D9D6-4EB9-A4F9-243074331B15}" type="slidenum">
              <a:rPr lang="en-US" altLang="cs-CZ"/>
              <a:pPr/>
              <a:t>‹#›</a:t>
            </a:fld>
            <a:endParaRPr lang="en-US" alt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0" y="900113"/>
            <a:ext cx="8481144" cy="690562"/>
            <a:chOff x="0" y="900113"/>
            <a:chExt cx="8481144" cy="690562"/>
          </a:xfrm>
        </p:grpSpPr>
        <p:sp>
          <p:nvSpPr>
            <p:cNvPr id="8" name="Obdélník 7"/>
            <p:cNvSpPr/>
            <p:nvPr/>
          </p:nvSpPr>
          <p:spPr>
            <a:xfrm>
              <a:off x="0" y="900113"/>
              <a:ext cx="5220072" cy="690562"/>
            </a:xfrm>
            <a:prstGeom prst="rect">
              <a:avLst/>
            </a:prstGeom>
            <a:solidFill>
              <a:srgbClr val="2C5884"/>
            </a:solidFill>
            <a:ln>
              <a:solidFill>
                <a:srgbClr val="2C58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9" name="Obrázek 3" descr="logoMD_mini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900113"/>
              <a:ext cx="2757016" cy="690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794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445B0-F190-4F08-B78E-9847B00C5969}" type="slidenum">
              <a:rPr lang="en-US" altLang="cs-CZ"/>
              <a:pPr/>
              <a:t>‹#›</a:t>
            </a:fld>
            <a:endParaRPr lang="en-US" altLang="cs-CZ"/>
          </a:p>
        </p:txBody>
      </p:sp>
      <p:pic>
        <p:nvPicPr>
          <p:cNvPr id="8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3825"/>
            <a:ext cx="1673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" y="777032"/>
            <a:ext cx="9143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Nadpis 13"/>
          <p:cNvSpPr txBox="1">
            <a:spLocks/>
          </p:cNvSpPr>
          <p:nvPr userDrawn="1"/>
        </p:nvSpPr>
        <p:spPr>
          <a:xfrm>
            <a:off x="6971761" y="744665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mtClean="0"/>
              <a:t>Název slidu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1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333D8C-3BD0-4DC9-BE2B-41D663C2C947}" type="slidenum">
              <a:rPr lang="en-US" altLang="cs-CZ"/>
              <a:pPr/>
              <a:t>‹#›</a:t>
            </a:fld>
            <a:endParaRPr lang="en-US" altLang="cs-CZ"/>
          </a:p>
        </p:txBody>
      </p:sp>
      <p:pic>
        <p:nvPicPr>
          <p:cNvPr id="10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3825"/>
            <a:ext cx="1673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délník 10"/>
          <p:cNvSpPr/>
          <p:nvPr userDrawn="1"/>
        </p:nvSpPr>
        <p:spPr>
          <a:xfrm>
            <a:off x="1" y="777032"/>
            <a:ext cx="9143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Nadpis 13"/>
          <p:cNvSpPr txBox="1">
            <a:spLocks/>
          </p:cNvSpPr>
          <p:nvPr userDrawn="1"/>
        </p:nvSpPr>
        <p:spPr>
          <a:xfrm>
            <a:off x="6971761" y="744665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mtClean="0"/>
              <a:t>Název slidu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22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7B9B2E-90A0-42BC-BB25-3E4CD780B741}" type="slidenum">
              <a:rPr lang="en-US" altLang="cs-CZ"/>
              <a:pPr/>
              <a:t>‹#›</a:t>
            </a:fld>
            <a:endParaRPr lang="en-US" altLang="cs-CZ"/>
          </a:p>
        </p:txBody>
      </p:sp>
      <p:grpSp>
        <p:nvGrpSpPr>
          <p:cNvPr id="5" name="Skupina 4"/>
          <p:cNvGrpSpPr/>
          <p:nvPr userDrawn="1"/>
        </p:nvGrpSpPr>
        <p:grpSpPr>
          <a:xfrm>
            <a:off x="0" y="900113"/>
            <a:ext cx="8481144" cy="690562"/>
            <a:chOff x="0" y="900113"/>
            <a:chExt cx="8481144" cy="690562"/>
          </a:xfrm>
        </p:grpSpPr>
        <p:sp>
          <p:nvSpPr>
            <p:cNvPr id="6" name="Obdélník 5"/>
            <p:cNvSpPr/>
            <p:nvPr/>
          </p:nvSpPr>
          <p:spPr>
            <a:xfrm>
              <a:off x="0" y="900113"/>
              <a:ext cx="5220072" cy="690562"/>
            </a:xfrm>
            <a:prstGeom prst="rect">
              <a:avLst/>
            </a:prstGeom>
            <a:solidFill>
              <a:srgbClr val="2C5884"/>
            </a:solidFill>
            <a:ln>
              <a:solidFill>
                <a:srgbClr val="2C58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Obrázek 3" descr="logoMD_mini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900113"/>
              <a:ext cx="2757016" cy="690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542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1214210"/>
            <a:ext cx="2949178" cy="84318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1214210"/>
            <a:ext cx="4629150" cy="464684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A04D4A-4792-4FA7-B093-45655F96CDAB}" type="slidenum">
              <a:rPr lang="en-US" altLang="cs-CZ"/>
              <a:pPr/>
              <a:t>‹#›</a:t>
            </a:fld>
            <a:endParaRPr lang="en-US" altLang="cs-CZ"/>
          </a:p>
        </p:txBody>
      </p:sp>
      <p:pic>
        <p:nvPicPr>
          <p:cNvPr id="8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3825"/>
            <a:ext cx="1673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" y="777032"/>
            <a:ext cx="9143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Nadpis 13"/>
          <p:cNvSpPr txBox="1">
            <a:spLocks/>
          </p:cNvSpPr>
          <p:nvPr userDrawn="1"/>
        </p:nvSpPr>
        <p:spPr>
          <a:xfrm>
            <a:off x="6971761" y="744665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mtClean="0"/>
              <a:t>Název slidu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7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1214210"/>
            <a:ext cx="2949178" cy="84318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1214210"/>
            <a:ext cx="4629150" cy="46468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E34E49-8F7B-45B6-AF15-45265CC34023}" type="slidenum">
              <a:rPr lang="en-US" altLang="cs-CZ"/>
              <a:pPr/>
              <a:t>‹#›</a:t>
            </a:fld>
            <a:endParaRPr lang="en-US" altLang="cs-CZ"/>
          </a:p>
        </p:txBody>
      </p:sp>
      <p:pic>
        <p:nvPicPr>
          <p:cNvPr id="8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3825"/>
            <a:ext cx="1673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" y="777032"/>
            <a:ext cx="9143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Nadpis 13"/>
          <p:cNvSpPr txBox="1">
            <a:spLocks/>
          </p:cNvSpPr>
          <p:nvPr userDrawn="1"/>
        </p:nvSpPr>
        <p:spPr>
          <a:xfrm>
            <a:off x="6971761" y="744665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mtClean="0"/>
              <a:t>Název slidu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3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5" r:id="rId3"/>
    <p:sldLayoutId id="2147483852" r:id="rId4"/>
    <p:sldLayoutId id="2147483853" r:id="rId5"/>
    <p:sldLayoutId id="2147483854" r:id="rId6"/>
    <p:sldLayoutId id="2147483856" r:id="rId7"/>
    <p:sldLayoutId id="2147483857" r:id="rId8"/>
    <p:sldLayoutId id="2147483858" r:id="rId9"/>
    <p:sldLayoutId id="214748386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Ing. Pavlína Tomková</a:t>
            </a:r>
            <a:br>
              <a:rPr lang="cs-CZ" dirty="0" smtClean="0"/>
            </a:br>
            <a:r>
              <a:rPr lang="cs-CZ" dirty="0" smtClean="0"/>
              <a:t>Odbor drážní a vodní dopravy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683568" y="3645024"/>
            <a:ext cx="8367918" cy="914400"/>
          </a:xfrm>
        </p:spPr>
        <p:txBody>
          <a:bodyPr/>
          <a:lstStyle/>
          <a:p>
            <a:pPr algn="just"/>
            <a:r>
              <a:rPr lang="cs-CZ" sz="2600" dirty="0"/>
              <a:t>Revize návrhu směrnice Evropského parlamentu a Rady, kterou se mění směrnice Rady 92/106/EHS o zavedení společných pravidel pro určité druhy kombinované přepravy zboží mezi členskými státy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29020" y="779290"/>
            <a:ext cx="2114980" cy="480131"/>
          </a:xfrm>
        </p:spPr>
        <p:txBody>
          <a:bodyPr/>
          <a:lstStyle/>
          <a:p>
            <a:r>
              <a:rPr lang="cs-CZ" sz="2800" dirty="0" smtClean="0"/>
              <a:t>Směrnice KD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73548" y="1263640"/>
            <a:ext cx="8802687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Revize návrhu </a:t>
            </a:r>
            <a:r>
              <a:rPr lang="cs-CZ" dirty="0"/>
              <a:t>směrnice Evropského parlamentu a Rady, kterou se mění směrnice </a:t>
            </a:r>
            <a:r>
              <a:rPr lang="cs-CZ" b="1" dirty="0"/>
              <a:t>Rady 92/106/EHS o zavedení společných pravidel pro určité druhy kombinované přepravy zboží mezi členskými </a:t>
            </a:r>
            <a:r>
              <a:rPr lang="cs-CZ" b="1" dirty="0" smtClean="0"/>
              <a:t>státy</a:t>
            </a:r>
          </a:p>
          <a:p>
            <a:pPr lvl="1" algn="just">
              <a:buFontTx/>
              <a:buChar char="-"/>
            </a:pPr>
            <a:r>
              <a:rPr lang="cs-CZ" sz="1500" dirty="0" smtClean="0"/>
              <a:t>V roce 2018 - 2019 probíhají komplikovaná jednání v rámci </a:t>
            </a:r>
            <a:r>
              <a:rPr lang="cs-CZ" sz="1500" dirty="0"/>
              <a:t>PS Rady pro horizontální otázky a sítě (H 04) </a:t>
            </a:r>
            <a:r>
              <a:rPr lang="cs-CZ" sz="1500" dirty="0" smtClean="0"/>
              <a:t>– předsednictví Bulharska, Rakouska s nyní Rumunska = </a:t>
            </a:r>
            <a:r>
              <a:rPr lang="cs-CZ" sz="1500" b="1" dirty="0" smtClean="0"/>
              <a:t>není finální znění revize směrnice</a:t>
            </a:r>
          </a:p>
          <a:p>
            <a:pPr marL="342900" lvl="1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dirty="0"/>
              <a:t>V současné době se ukazuje, že naplňování cílů Bílé knihy v oblasti nákladní dopravy není </a:t>
            </a:r>
            <a:r>
              <a:rPr lang="cs-CZ" sz="1800" dirty="0" smtClean="0"/>
              <a:t>uspokojivé</a:t>
            </a:r>
          </a:p>
          <a:p>
            <a:pPr algn="just"/>
            <a:r>
              <a:rPr lang="cs-CZ" sz="1800" dirty="0"/>
              <a:t>Cílem novelizace směrnice by mělo být </a:t>
            </a:r>
            <a:r>
              <a:rPr lang="cs-CZ" sz="1800" b="1" dirty="0"/>
              <a:t>zavedení opatření, která povedou ke zvýšení konkurenceschopnosti kombinované dopravy a </a:t>
            </a:r>
            <a:r>
              <a:rPr lang="cs-CZ" sz="1800" b="1" dirty="0" smtClean="0"/>
              <a:t>jejího podílu </a:t>
            </a:r>
            <a:r>
              <a:rPr lang="cs-CZ" sz="1800" b="1" dirty="0"/>
              <a:t>na trhu nákladní dopravy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Z pohledu silniční dopravy je navrhovaná změna v souladu se stávajícími a navrhovanými novými pravidly o podmínkách kabotáže a vysílání pracovníků silniční dopravy (nařízení č. 1072/2009 a návrh </a:t>
            </a:r>
            <a:r>
              <a:rPr lang="cs-CZ" sz="1800" b="1" dirty="0"/>
              <a:t>Balíčku mobility I </a:t>
            </a:r>
            <a:r>
              <a:rPr lang="cs-CZ" sz="1800" dirty="0"/>
              <a:t>předložený Radě v květnu </a:t>
            </a:r>
            <a:r>
              <a:rPr lang="cs-CZ" sz="1800" dirty="0" smtClean="0"/>
              <a:t>2017) </a:t>
            </a:r>
          </a:p>
          <a:p>
            <a:pPr algn="just"/>
            <a:r>
              <a:rPr lang="cs-CZ" sz="1800" b="1" dirty="0"/>
              <a:t>Kombinovanou dopravu je nutné chápat jako ucelený systém – vozidlo silniční/železniční, přepravní jednotka, dopravní cesta, </a:t>
            </a:r>
            <a:r>
              <a:rPr lang="cs-CZ" sz="1800" b="1" dirty="0" smtClean="0"/>
              <a:t>terminál/překladiště</a:t>
            </a:r>
          </a:p>
          <a:p>
            <a:pPr algn="just"/>
            <a:r>
              <a:rPr lang="cs-CZ" sz="1800" dirty="0"/>
              <a:t>O</a:t>
            </a:r>
            <a:r>
              <a:rPr lang="cs-CZ" sz="1800" dirty="0" smtClean="0"/>
              <a:t>blast </a:t>
            </a:r>
            <a:r>
              <a:rPr lang="cs-CZ" sz="1800" dirty="0"/>
              <a:t>kombinované dopravy je plně liberalizovaným prostředím, které je založeno na </a:t>
            </a:r>
            <a:r>
              <a:rPr lang="cs-CZ" sz="1800" dirty="0" err="1"/>
              <a:t>soukromo</a:t>
            </a:r>
            <a:r>
              <a:rPr lang="cs-CZ" sz="1800" dirty="0"/>
              <a:t>-právních vztazích mezi dopravci, operátory a provozovateli terminálů KD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1375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29021" y="779290"/>
            <a:ext cx="2114979" cy="480131"/>
          </a:xfrm>
        </p:spPr>
        <p:txBody>
          <a:bodyPr/>
          <a:lstStyle/>
          <a:p>
            <a:r>
              <a:rPr lang="cs-CZ" sz="2800" dirty="0"/>
              <a:t>Směrnice KD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54929" y="1412776"/>
            <a:ext cx="8802687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800" b="1" u="sng" dirty="0" smtClean="0"/>
              <a:t>Obsah směrnice</a:t>
            </a:r>
          </a:p>
          <a:p>
            <a:pPr algn="just"/>
            <a:r>
              <a:rPr lang="cs-CZ" sz="1800" b="1" dirty="0" smtClean="0"/>
              <a:t>Definice</a:t>
            </a:r>
            <a:r>
              <a:rPr lang="cs-CZ" sz="1800" dirty="0" smtClean="0"/>
              <a:t> (čl. 1) – </a:t>
            </a:r>
            <a:r>
              <a:rPr lang="cs-CZ" sz="1800" dirty="0" smtClean="0">
                <a:solidFill>
                  <a:srgbClr val="5EB5C6"/>
                </a:solidFill>
              </a:rPr>
              <a:t>kombinovaná doprava (přeprava jednotek, vhodný terminál do 150 km – oznámení EK), přepravní jednotky – kodifikace?, prázdné přepravní jednotky; mezinárodní KD</a:t>
            </a:r>
          </a:p>
          <a:p>
            <a:pPr algn="just"/>
            <a:r>
              <a:rPr lang="cs-CZ" sz="1800" b="1" dirty="0" smtClean="0"/>
              <a:t>Pojem „vzdušná čára“ </a:t>
            </a:r>
            <a:r>
              <a:rPr lang="cs-CZ" sz="1800" dirty="0" smtClean="0"/>
              <a:t>(čl. 1; 3) –  </a:t>
            </a:r>
            <a:r>
              <a:rPr lang="cs-CZ" sz="1800" dirty="0" smtClean="0">
                <a:solidFill>
                  <a:srgbClr val="5EB5C6"/>
                </a:solidFill>
              </a:rPr>
              <a:t>limit 150 km – měření vzdálenosti u silniční dopravy – daňové otázky a prokazatelnost</a:t>
            </a:r>
          </a:p>
          <a:p>
            <a:pPr algn="just"/>
            <a:r>
              <a:rPr lang="cs-CZ" sz="1800" b="1" dirty="0"/>
              <a:t>Přepravní doklady </a:t>
            </a:r>
            <a:r>
              <a:rPr lang="cs-CZ" sz="1800" dirty="0"/>
              <a:t>a </a:t>
            </a:r>
            <a:r>
              <a:rPr lang="cs-CZ" sz="1800" b="1" dirty="0"/>
              <a:t>kontroly v silniční </a:t>
            </a:r>
            <a:r>
              <a:rPr lang="cs-CZ" sz="1800" b="1" dirty="0" smtClean="0"/>
              <a:t>dopravě </a:t>
            </a:r>
            <a:r>
              <a:rPr lang="cs-CZ" sz="1800" dirty="0" smtClean="0"/>
              <a:t>(čl. 3) –</a:t>
            </a:r>
            <a:r>
              <a:rPr lang="cs-CZ" sz="1800" b="1" dirty="0" smtClean="0"/>
              <a:t> </a:t>
            </a:r>
            <a:r>
              <a:rPr lang="cs-CZ" sz="1800" dirty="0" smtClean="0">
                <a:solidFill>
                  <a:srgbClr val="5EB5C6"/>
                </a:solidFill>
              </a:rPr>
              <a:t>operace v KD definovány (údaje v přepravním dokladu – potvrzení terminálu); kontroly dle nařízení 1072/2009</a:t>
            </a:r>
            <a:endParaRPr lang="cs-CZ" sz="1800" dirty="0"/>
          </a:p>
          <a:p>
            <a:pPr algn="just"/>
            <a:r>
              <a:rPr lang="cs-CZ" sz="1800" b="1" dirty="0"/>
              <a:t>Kabotáž</a:t>
            </a:r>
            <a:r>
              <a:rPr lang="cs-CZ" sz="1800" dirty="0"/>
              <a:t> </a:t>
            </a:r>
            <a:r>
              <a:rPr lang="cs-CZ" sz="1800" dirty="0" smtClean="0"/>
              <a:t>(čl. 4) – </a:t>
            </a:r>
            <a:r>
              <a:rPr lang="cs-CZ" sz="1800" dirty="0">
                <a:solidFill>
                  <a:srgbClr val="5EB5C6"/>
                </a:solidFill>
              </a:rPr>
              <a:t>souvislost s balíčkem </a:t>
            </a:r>
            <a:r>
              <a:rPr lang="cs-CZ" sz="1800" dirty="0" smtClean="0">
                <a:solidFill>
                  <a:srgbClr val="5EB5C6"/>
                </a:solidFill>
              </a:rPr>
              <a:t>mobility – zda </a:t>
            </a:r>
            <a:r>
              <a:rPr lang="cs-CZ" sz="1800" dirty="0">
                <a:solidFill>
                  <a:srgbClr val="5EB5C6"/>
                </a:solidFill>
              </a:rPr>
              <a:t>se jedná či nejedná o kabotáž i s ohledem na stanovení délky silničního úseku v rámci </a:t>
            </a:r>
            <a:r>
              <a:rPr lang="cs-CZ" sz="1800" dirty="0" smtClean="0">
                <a:solidFill>
                  <a:srgbClr val="5EB5C6"/>
                </a:solidFill>
              </a:rPr>
              <a:t>KD a uplatňování pravidel nařízení 1072/2009</a:t>
            </a:r>
            <a:endParaRPr lang="cs-CZ" sz="1800" dirty="0">
              <a:solidFill>
                <a:srgbClr val="5EB5C6"/>
              </a:solidFill>
            </a:endParaRPr>
          </a:p>
          <a:p>
            <a:pPr algn="just"/>
            <a:r>
              <a:rPr lang="cs-CZ" sz="1800" b="1" dirty="0"/>
              <a:t>Statistické sledování </a:t>
            </a:r>
            <a:r>
              <a:rPr lang="cs-CZ" sz="1800" dirty="0"/>
              <a:t>(čl. 5) </a:t>
            </a:r>
            <a:r>
              <a:rPr lang="cs-CZ" sz="1800" dirty="0" smtClean="0"/>
              <a:t>– </a:t>
            </a:r>
            <a:r>
              <a:rPr lang="cs-CZ" sz="1800" dirty="0" smtClean="0">
                <a:solidFill>
                  <a:srgbClr val="5EB5C6"/>
                </a:solidFill>
              </a:rPr>
              <a:t>překládání </a:t>
            </a:r>
            <a:r>
              <a:rPr lang="cs-CZ" sz="1800" dirty="0">
                <a:solidFill>
                  <a:srgbClr val="5EB5C6"/>
                </a:solidFill>
              </a:rPr>
              <a:t>zpráv týkajících se rozvoje a podmínek trhu KD, </a:t>
            </a:r>
            <a:r>
              <a:rPr lang="cs-CZ" sz="1800" dirty="0" smtClean="0">
                <a:solidFill>
                  <a:srgbClr val="5EB5C6"/>
                </a:solidFill>
              </a:rPr>
              <a:t>vývoje infrastruktury </a:t>
            </a:r>
            <a:r>
              <a:rPr lang="cs-CZ" sz="1800" dirty="0">
                <a:solidFill>
                  <a:srgbClr val="5EB5C6"/>
                </a:solidFill>
              </a:rPr>
              <a:t>a realizovaných podpůrných opatření v oblasti vnitrostátní </a:t>
            </a:r>
            <a:r>
              <a:rPr lang="cs-CZ" sz="1800" dirty="0" smtClean="0">
                <a:solidFill>
                  <a:srgbClr val="5EB5C6"/>
                </a:solidFill>
              </a:rPr>
              <a:t>podpory (předpis EK)</a:t>
            </a:r>
            <a:endParaRPr lang="cs-CZ" sz="1800" dirty="0">
              <a:solidFill>
                <a:srgbClr val="5EB5C6"/>
              </a:solidFill>
            </a:endParaRPr>
          </a:p>
          <a:p>
            <a:pPr algn="just"/>
            <a:r>
              <a:rPr lang="cs-CZ" sz="1800" b="1" dirty="0" smtClean="0"/>
              <a:t>Veřejná podpora + Terminály</a:t>
            </a:r>
            <a:r>
              <a:rPr lang="cs-CZ" sz="1800" dirty="0" smtClean="0"/>
              <a:t> (čl. 6) – </a:t>
            </a:r>
            <a:r>
              <a:rPr lang="cs-CZ" sz="1800" dirty="0" smtClean="0">
                <a:solidFill>
                  <a:srgbClr val="5EB5C6"/>
                </a:solidFill>
              </a:rPr>
              <a:t>forma podpory a jasný </a:t>
            </a:r>
            <a:r>
              <a:rPr lang="cs-CZ" sz="1800" dirty="0">
                <a:solidFill>
                  <a:srgbClr val="5EB5C6"/>
                </a:solidFill>
              </a:rPr>
              <a:t>postup při získání veřejné </a:t>
            </a:r>
            <a:r>
              <a:rPr lang="cs-CZ" sz="1800" dirty="0" smtClean="0">
                <a:solidFill>
                  <a:srgbClr val="5EB5C6"/>
                </a:solidFill>
              </a:rPr>
              <a:t>podpory, otevřenost min. 5 let, pro železnici čl. 29-37 směrnice 2012/34 (poplatky za </a:t>
            </a:r>
            <a:r>
              <a:rPr lang="cs-CZ" sz="1800" dirty="0" err="1" smtClean="0">
                <a:solidFill>
                  <a:srgbClr val="5EB5C6"/>
                </a:solidFill>
              </a:rPr>
              <a:t>infra</a:t>
            </a:r>
            <a:r>
              <a:rPr lang="cs-CZ" sz="1800" dirty="0" smtClean="0">
                <a:solidFill>
                  <a:srgbClr val="5EB5C6"/>
                </a:solidFill>
              </a:rPr>
              <a:t>)</a:t>
            </a:r>
          </a:p>
          <a:p>
            <a:pPr marL="0" indent="0" algn="just">
              <a:buNone/>
            </a:pPr>
            <a:endParaRPr lang="cs-CZ" sz="1800" dirty="0" smtClean="0">
              <a:solidFill>
                <a:srgbClr val="5EB5C6"/>
              </a:solidFill>
            </a:endParaRPr>
          </a:p>
          <a:p>
            <a:pPr marL="0" indent="0" algn="just">
              <a:buNone/>
            </a:pPr>
            <a:r>
              <a:rPr lang="cs-CZ" sz="1800" dirty="0" smtClean="0"/>
              <a:t>Není konsolidované znění směrnice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3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6000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29021" y="779290"/>
            <a:ext cx="2114979" cy="480131"/>
          </a:xfrm>
        </p:spPr>
        <p:txBody>
          <a:bodyPr/>
          <a:lstStyle/>
          <a:p>
            <a:r>
              <a:rPr lang="cs-CZ" sz="2800" dirty="0"/>
              <a:t>Směrnice KD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CZ </a:t>
            </a:r>
            <a:r>
              <a:rPr lang="cs-CZ" dirty="0" smtClean="0"/>
              <a:t>předložila pracovní dokument s variantními návrhy doplnění směrnice.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V </a:t>
            </a:r>
            <a:r>
              <a:rPr lang="cs-CZ" sz="1800" b="1" dirty="0"/>
              <a:t>oblasti železniční dopravy</a:t>
            </a:r>
            <a:r>
              <a:rPr lang="cs-CZ" sz="1800" dirty="0"/>
              <a:t> (a jejího finančního zatížení) </a:t>
            </a:r>
            <a:r>
              <a:rPr lang="cs-CZ" sz="1800" dirty="0" smtClean="0"/>
              <a:t>CZ navrhuje </a:t>
            </a:r>
            <a:r>
              <a:rPr lang="cs-CZ" sz="1800" b="1" dirty="0" smtClean="0"/>
              <a:t>zahrnout </a:t>
            </a:r>
            <a:r>
              <a:rPr lang="cs-CZ" sz="1800" b="1" dirty="0"/>
              <a:t>její podporu do směrnice</a:t>
            </a:r>
            <a:r>
              <a:rPr lang="cs-CZ" sz="1800" dirty="0"/>
              <a:t> (např. v čl. 6), podobně jako je ve směrnici zahrnuto daňové zvýhodnění pro silniční dopravu provozující KD.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dirty="0" smtClean="0"/>
              <a:t>Podpora </a:t>
            </a:r>
            <a:r>
              <a:rPr lang="cs-CZ" dirty="0"/>
              <a:t>pro vlaky kombinované přepravy by se měla týkat následujících oblastí:</a:t>
            </a:r>
            <a:endParaRPr lang="cs-CZ" b="1" dirty="0"/>
          </a:p>
          <a:p>
            <a:pPr lvl="0" algn="just"/>
            <a:r>
              <a:rPr lang="cs-CZ" sz="1800" dirty="0">
                <a:solidFill>
                  <a:srgbClr val="5EB5C6"/>
                </a:solidFill>
              </a:rPr>
              <a:t>snížení poplatku za železniční dopravní cestu, pokud jsou ceny/poplatky na souběžné silnici/dálnici menší nebo žádné;</a:t>
            </a:r>
          </a:p>
          <a:p>
            <a:pPr lvl="0" algn="just"/>
            <a:r>
              <a:rPr lang="cs-CZ" sz="1800" dirty="0">
                <a:solidFill>
                  <a:srgbClr val="5EB5C6"/>
                </a:solidFill>
              </a:rPr>
              <a:t>snížení poplatků/sankcí za nevyužitou </a:t>
            </a:r>
            <a:r>
              <a:rPr lang="cs-CZ" sz="1800" dirty="0" smtClean="0">
                <a:solidFill>
                  <a:srgbClr val="5EB5C6"/>
                </a:solidFill>
              </a:rPr>
              <a:t>kapacitu;</a:t>
            </a:r>
            <a:endParaRPr lang="cs-CZ" sz="1800" dirty="0">
              <a:solidFill>
                <a:srgbClr val="5EB5C6"/>
              </a:solidFill>
            </a:endParaRPr>
          </a:p>
          <a:p>
            <a:pPr lvl="0" algn="just"/>
            <a:r>
              <a:rPr lang="cs-CZ" sz="1800" dirty="0">
                <a:solidFill>
                  <a:srgbClr val="5EB5C6"/>
                </a:solidFill>
              </a:rPr>
              <a:t>úlevu od poplatků za obnovitelné </a:t>
            </a:r>
            <a:r>
              <a:rPr lang="cs-CZ" sz="1800" dirty="0" smtClean="0">
                <a:solidFill>
                  <a:srgbClr val="5EB5C6"/>
                </a:solidFill>
              </a:rPr>
              <a:t>zdroje; </a:t>
            </a:r>
            <a:endParaRPr lang="cs-CZ" sz="1800" dirty="0">
              <a:solidFill>
                <a:srgbClr val="5EB5C6"/>
              </a:solidFill>
            </a:endParaRPr>
          </a:p>
          <a:p>
            <a:pPr lvl="0" algn="just"/>
            <a:r>
              <a:rPr lang="cs-CZ" sz="1800" dirty="0">
                <a:solidFill>
                  <a:srgbClr val="5EB5C6"/>
                </a:solidFill>
              </a:rPr>
              <a:t>přednost na nákladních koridorech (RFC) - aplikace Nařízení 913/2010 o nákladních koridorech a prioritách na síti TEN-T;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4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2855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Kontakt:</a:t>
            </a:r>
            <a:br>
              <a:rPr lang="cs-CZ" altLang="cs-CZ" dirty="0"/>
            </a:br>
            <a:r>
              <a:rPr lang="cs-CZ" altLang="cs-CZ" dirty="0" smtClean="0"/>
              <a:t>pavlina.tomkova</a:t>
            </a:r>
            <a:r>
              <a:rPr lang="cs-CZ" dirty="0" smtClean="0"/>
              <a:t>@mdcr.cz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23728" y="2060848"/>
            <a:ext cx="5040560" cy="646331"/>
          </a:xfrm>
          <a:prstGeom prst="rect">
            <a:avLst/>
          </a:prstGeom>
          <a:noFill/>
        </p:spPr>
        <p:txBody>
          <a:bodyPr wrap="square" rIns="180000" rtlCol="0" anchor="ctr">
            <a:spAutoFit/>
          </a:bodyPr>
          <a:lstStyle/>
          <a:p>
            <a:pPr algn="ctr" defTabSz="685800" eaLnBrk="1" hangingPunct="1">
              <a:lnSpc>
                <a:spcPct val="90000"/>
              </a:lnSpc>
            </a:pPr>
            <a:r>
              <a:rPr lang="cs-CZ" sz="4000" dirty="0" smtClean="0">
                <a:solidFill>
                  <a:srgbClr val="2C5884"/>
                </a:solidFill>
              </a:rPr>
              <a:t>Děkuji za pozornost</a:t>
            </a:r>
            <a:endParaRPr lang="cs-CZ" sz="4000" b="1" kern="1200" dirty="0" smtClean="0">
              <a:solidFill>
                <a:srgbClr val="2C588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b"/>
      <a:lstStyle>
        <a:defPPr algn="r" eaLnBrk="1" hangingPunct="1">
          <a:defRPr sz="4000" b="1" dirty="0" smtClean="0">
            <a:solidFill>
              <a:srgbClr val="2C5884"/>
            </a:solidFill>
            <a:latin typeface="Corbel" panose="020B0503020204020204" pitchFamily="34" charset="0"/>
          </a:defRPr>
        </a:defPPr>
      </a:lstStyle>
    </a:spDef>
    <a:txDef>
      <a:spPr>
        <a:noFill/>
      </a:spPr>
      <a:bodyPr rIns="180000" anchor="ctr"/>
      <a:lstStyle>
        <a:defPPr algn="r" defTabSz="685800" rtl="0" eaLnBrk="1" fontAlgn="base" hangingPunct="1">
          <a:lnSpc>
            <a:spcPct val="90000"/>
          </a:lnSpc>
          <a:spcBef>
            <a:spcPct val="0"/>
          </a:spcBef>
          <a:spcAft>
            <a:spcPct val="0"/>
          </a:spcAft>
          <a:defRPr sz="4000" b="1" kern="1200" dirty="0" smtClean="0">
            <a:solidFill>
              <a:srgbClr val="2C5884"/>
            </a:solidFill>
            <a:latin typeface="Corbel" panose="020B0503020204020204" pitchFamily="34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blona.potx" id="{AB06B29B-F3A7-4272-ADFE-2DF0703516B4}" vid="{88A04191-A64C-4EE3-8908-056DC171EA68}"/>
    </a:ext>
  </a:extLst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sablona</Template>
  <TotalTime>0</TotalTime>
  <Words>375</Words>
  <Application>Microsoft Office PowerPoint</Application>
  <PresentationFormat>Předvádění na obrazovce (4:3)</PresentationFormat>
  <Paragraphs>39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Calibri Light</vt:lpstr>
      <vt:lpstr>Corbel</vt:lpstr>
      <vt:lpstr>Motiv Office</vt:lpstr>
      <vt:lpstr>Ing. Pavlína Tomková Odbor drážní a vodní dopravy</vt:lpstr>
      <vt:lpstr>Směrnice KD</vt:lpstr>
      <vt:lpstr>Směrnice KD</vt:lpstr>
      <vt:lpstr>Směrnice KD</vt:lpstr>
      <vt:lpstr>Kontakt: pavlina.tomkova@mdcr.cz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2018-10-05T07:07:20Z</dcterms:created>
  <dcterms:modified xsi:type="dcterms:W3CDTF">2019-01-30T13:09:15Z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